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67" r:id="rId3"/>
    <p:sldId id="259" r:id="rId4"/>
    <p:sldId id="265" r:id="rId5"/>
    <p:sldId id="266" r:id="rId6"/>
    <p:sldId id="261" r:id="rId7"/>
    <p:sldId id="264" r:id="rId8"/>
    <p:sldId id="293" r:id="rId9"/>
    <p:sldId id="260" r:id="rId10"/>
    <p:sldId id="262" r:id="rId11"/>
    <p:sldId id="263" r:id="rId12"/>
    <p:sldId id="294" r:id="rId13"/>
    <p:sldId id="295" r:id="rId14"/>
    <p:sldId id="271" r:id="rId15"/>
    <p:sldId id="296" r:id="rId16"/>
    <p:sldId id="297" r:id="rId17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Algerian" panose="04020705040A02060702" pitchFamily="82" charset="0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Cooper Black" panose="0208090404030B020404" pitchFamily="18" charset="0"/>
      <p:regular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High Tower Text" panose="02040502050506030303" pitchFamily="18" charset="0"/>
      <p:regular r:id="rId35"/>
      <p:italic r:id="rId36"/>
    </p:embeddedFont>
    <p:embeddedFont>
      <p:font typeface="Nunito Light" pitchFamily="2" charset="0"/>
      <p:regular r:id="rId37"/>
      <p: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oppins Black" panose="00000A00000000000000" pitchFamily="2" charset="0"/>
      <p:bold r:id="rId43"/>
      <p:boldItalic r:id="rId44"/>
    </p:embeddedFont>
    <p:embeddedFont>
      <p:font typeface="Poppins ExtraBold" panose="00000900000000000000" pitchFamily="2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839D6B-7EDB-4B09-9314-7BFE1CBD4609}">
  <a:tblStyle styleId="{F5839D6B-7EDB-4B09-9314-7BFE1CBD4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084BAA-6413-4146-91A4-08EB8BCFE3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3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rot="10800000" flipH="1">
              <a:off x="-1123779" y="-1437185"/>
              <a:ext cx="3115510" cy="1837815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subTitle" idx="1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2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subTitle" idx="3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4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subTitle" idx="5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6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71" name="Google Shape;471;p22"/>
          <p:cNvGrpSpPr/>
          <p:nvPr/>
        </p:nvGrpSpPr>
        <p:grpSpPr>
          <a:xfrm rot="10800000" flipH="1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rot="10800000" flipH="1">
              <a:off x="-592558" y="-10342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0800000" flipH="1">
              <a:off x="5882231" y="4965151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4"/>
          <p:cNvSpPr txBox="1">
            <a:spLocks noGrp="1"/>
          </p:cNvSpPr>
          <p:nvPr>
            <p:ph type="subTitle" idx="1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subTitle" idx="4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5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6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7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8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9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13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14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15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rot="10800000" flipH="1">
              <a:off x="-176403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rot="10800000" flipH="1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rot="10800000" flipH="1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10800000" flipH="1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rot="10800000" flipH="1">
              <a:off x="7028137" y="-635197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subTitle" idx="1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17/06/relationships/model3d" Target="../media/model3d7.glb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subTitle" idx="1"/>
          </p:nvPr>
        </p:nvSpPr>
        <p:spPr>
          <a:xfrm>
            <a:off x="1252727" y="1380105"/>
            <a:ext cx="7381056" cy="2114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STUDENT NAME:- </a:t>
            </a:r>
            <a:r>
              <a:rPr lang="en-US" sz="2300" dirty="0">
                <a:latin typeface="Algerian" panose="04020705040A02060702" pitchFamily="82" charset="0"/>
              </a:rPr>
              <a:t>SAHIL JAIN. J</a:t>
            </a: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REGISTER NO :-</a:t>
            </a:r>
            <a:r>
              <a:rPr lang="en-US" sz="2300" dirty="0">
                <a:latin typeface="Algerian" panose="04020705040A02060702" pitchFamily="82" charset="0"/>
              </a:rPr>
              <a:t> 212402418 </a:t>
            </a: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NMID:- </a:t>
            </a:r>
            <a:r>
              <a:rPr lang="en-US" sz="2300" dirty="0">
                <a:latin typeface="Algerian" panose="04020705040A02060702" pitchFamily="82" charset="0"/>
              </a:rPr>
              <a:t>asunm1301212402418</a:t>
            </a:r>
            <a:endParaRPr lang="en-US" sz="2300" dirty="0">
              <a:latin typeface="Algerian" panose="04020705040A02060702" pitchFamily="82" charset="0"/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DEPARTMENT:- </a:t>
            </a:r>
            <a:r>
              <a:rPr lang="en-US" sz="2300" dirty="0">
                <a:latin typeface="Algerian" panose="04020705040A02060702" pitchFamily="82" charset="0"/>
              </a:rPr>
              <a:t>BCA</a:t>
            </a: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COLLEGE:- </a:t>
            </a:r>
            <a:r>
              <a:rPr lang="en-US" sz="2300" dirty="0">
                <a:latin typeface="Algerian" panose="04020705040A02060702" pitchFamily="82" charset="0"/>
              </a:rPr>
              <a:t>AGURCHAND  MANMULL JAIN COLLEGE,          </a:t>
            </a:r>
          </a:p>
          <a:p>
            <a:pPr algn="l"/>
            <a:r>
              <a:rPr lang="en-US" sz="2300" dirty="0">
                <a:latin typeface="Algerian" panose="04020705040A02060702" pitchFamily="82" charset="0"/>
              </a:rPr>
              <a:t>                                 MADRAS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dirty="0">
              <a:latin typeface="Agency FB" panose="020B0503020202020204" pitchFamily="34" charset="0"/>
            </a:endParaRPr>
          </a:p>
        </p:txBody>
      </p:sp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1277026" y="-349542"/>
            <a:ext cx="6355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u="sng" dirty="0">
                <a:solidFill>
                  <a:srgbClr val="0F0F0F"/>
                </a:solidFill>
                <a:latin typeface="Cooper Black" panose="0208090404030B020404" pitchFamily="18" charset="0"/>
                <a:cs typeface="Times New Roman" panose="02020603050405020304" pitchFamily="18" charset="0"/>
              </a:rPr>
              <a:t>Digital Portfolio</a:t>
            </a:r>
            <a:endParaRPr sz="3200" u="sng" dirty="0">
              <a:latin typeface="Cooper Black" panose="0208090404030B020404" pitchFamily="18" charset="0"/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-1704128" y="809912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773;p36">
            <a:extLst>
              <a:ext uri="{FF2B5EF4-FFF2-40B4-BE49-F238E27FC236}">
                <a16:creationId xmlns:a16="http://schemas.microsoft.com/office/drawing/2014/main" id="{0629423D-6363-4E29-1CEC-CD504DA52363}"/>
              </a:ext>
            </a:extLst>
          </p:cNvPr>
          <p:cNvGrpSpPr/>
          <p:nvPr/>
        </p:nvGrpSpPr>
        <p:grpSpPr>
          <a:xfrm rot="10800000">
            <a:off x="6744959" y="2160490"/>
            <a:ext cx="3599787" cy="1044096"/>
            <a:chOff x="-1431671" y="656504"/>
            <a:chExt cx="3599787" cy="1044096"/>
          </a:xfrm>
        </p:grpSpPr>
        <p:grpSp>
          <p:nvGrpSpPr>
            <p:cNvPr id="4" name="Google Shape;774;p36">
              <a:extLst>
                <a:ext uri="{FF2B5EF4-FFF2-40B4-BE49-F238E27FC236}">
                  <a16:creationId xmlns:a16="http://schemas.microsoft.com/office/drawing/2014/main" id="{B1B00D27-AD9B-9FFC-BFEE-EE4BE502ECD9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20" name="Google Shape;775;p36">
                <a:extLst>
                  <a:ext uri="{FF2B5EF4-FFF2-40B4-BE49-F238E27FC236}">
                    <a16:creationId xmlns:a16="http://schemas.microsoft.com/office/drawing/2014/main" id="{E6BCE3D6-83A3-D443-7B21-B0DA327D1FA6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76;p36">
                <a:extLst>
                  <a:ext uri="{FF2B5EF4-FFF2-40B4-BE49-F238E27FC236}">
                    <a16:creationId xmlns:a16="http://schemas.microsoft.com/office/drawing/2014/main" id="{B68D9907-C104-9F94-8305-A469FF441EB3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77;p36">
              <a:extLst>
                <a:ext uri="{FF2B5EF4-FFF2-40B4-BE49-F238E27FC236}">
                  <a16:creationId xmlns:a16="http://schemas.microsoft.com/office/drawing/2014/main" id="{7A9677C1-B216-410A-E81B-FF9FBF03329E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18" name="Google Shape;778;p36">
                <a:extLst>
                  <a:ext uri="{FF2B5EF4-FFF2-40B4-BE49-F238E27FC236}">
                    <a16:creationId xmlns:a16="http://schemas.microsoft.com/office/drawing/2014/main" id="{45C24978-4D77-536D-358B-BF8985226196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Google Shape;779;p36">
                <a:extLst>
                  <a:ext uri="{FF2B5EF4-FFF2-40B4-BE49-F238E27FC236}">
                    <a16:creationId xmlns:a16="http://schemas.microsoft.com/office/drawing/2014/main" id="{A7CC9891-48E8-3E61-8A81-CD731701B332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780;p36">
              <a:extLst>
                <a:ext uri="{FF2B5EF4-FFF2-40B4-BE49-F238E27FC236}">
                  <a16:creationId xmlns:a16="http://schemas.microsoft.com/office/drawing/2014/main" id="{C0E80CC1-DE13-58D1-EDA1-A22E8F952C8F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16" name="Google Shape;781;p36">
                <a:extLst>
                  <a:ext uri="{FF2B5EF4-FFF2-40B4-BE49-F238E27FC236}">
                    <a16:creationId xmlns:a16="http://schemas.microsoft.com/office/drawing/2014/main" id="{310187BD-857B-C3E3-BD10-15F72AC492BA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Google Shape;782;p36">
                <a:extLst>
                  <a:ext uri="{FF2B5EF4-FFF2-40B4-BE49-F238E27FC236}">
                    <a16:creationId xmlns:a16="http://schemas.microsoft.com/office/drawing/2014/main" id="{2267243D-1D77-276D-11D7-DD8DE3DC6B73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83;p36">
              <a:extLst>
                <a:ext uri="{FF2B5EF4-FFF2-40B4-BE49-F238E27FC236}">
                  <a16:creationId xmlns:a16="http://schemas.microsoft.com/office/drawing/2014/main" id="{65A92C39-BD12-D75E-8596-B4B05F76470B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14" name="Google Shape;784;p36">
                <a:extLst>
                  <a:ext uri="{FF2B5EF4-FFF2-40B4-BE49-F238E27FC236}">
                    <a16:creationId xmlns:a16="http://schemas.microsoft.com/office/drawing/2014/main" id="{97C82269-D166-9FF8-249C-14CB676D7509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785;p36">
                <a:extLst>
                  <a:ext uri="{FF2B5EF4-FFF2-40B4-BE49-F238E27FC236}">
                    <a16:creationId xmlns:a16="http://schemas.microsoft.com/office/drawing/2014/main" id="{69245D76-F483-9FDB-8927-88A233DD789B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86;p36">
              <a:extLst>
                <a:ext uri="{FF2B5EF4-FFF2-40B4-BE49-F238E27FC236}">
                  <a16:creationId xmlns:a16="http://schemas.microsoft.com/office/drawing/2014/main" id="{C1B234C6-0040-F298-56C1-D6F620FC578E}"/>
                </a:ext>
              </a:extLst>
            </p:cNvPr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12" name="Google Shape;787;p36">
                <a:extLst>
                  <a:ext uri="{FF2B5EF4-FFF2-40B4-BE49-F238E27FC236}">
                    <a16:creationId xmlns:a16="http://schemas.microsoft.com/office/drawing/2014/main" id="{667C17E3-32CF-24D1-62F2-FD9F89652943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" name="Google Shape;788;p36">
                <a:extLst>
                  <a:ext uri="{FF2B5EF4-FFF2-40B4-BE49-F238E27FC236}">
                    <a16:creationId xmlns:a16="http://schemas.microsoft.com/office/drawing/2014/main" id="{D8D4E8B6-0E83-EE55-9703-C09DB3167FE2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789;p36">
              <a:extLst>
                <a:ext uri="{FF2B5EF4-FFF2-40B4-BE49-F238E27FC236}">
                  <a16:creationId xmlns:a16="http://schemas.microsoft.com/office/drawing/2014/main" id="{1682FB12-6C8C-D18B-89EF-A543C6EA4B5D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10" name="Google Shape;790;p36">
                <a:extLst>
                  <a:ext uri="{FF2B5EF4-FFF2-40B4-BE49-F238E27FC236}">
                    <a16:creationId xmlns:a16="http://schemas.microsoft.com/office/drawing/2014/main" id="{826A748A-EDEE-0401-1919-8CE7EB851986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791;p36">
                <a:extLst>
                  <a:ext uri="{FF2B5EF4-FFF2-40B4-BE49-F238E27FC236}">
                    <a16:creationId xmlns:a16="http://schemas.microsoft.com/office/drawing/2014/main" id="{D46C8373-BC77-484E-CF55-93C9C5436D66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1715413" y="186652"/>
            <a:ext cx="5465780" cy="721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u="sng" dirty="0">
                <a:latin typeface="Cooper Black" panose="0208090404030B020404" pitchFamily="18" charset="0"/>
              </a:rPr>
              <a:t>RESULTS AND SCREENSHOTS</a:t>
            </a:r>
            <a:endParaRPr u="sng" dirty="0">
              <a:latin typeface="Cooper Black" panose="0208090404030B020404" pitchFamily="18" charset="0"/>
            </a:endParaRPr>
          </a:p>
        </p:txBody>
      </p:sp>
      <p:pic>
        <p:nvPicPr>
          <p:cNvPr id="2" name="Screen Recording 2025-08-30 221712">
            <a:hlinkClick r:id="" action="ppaction://media"/>
            <a:extLst>
              <a:ext uri="{FF2B5EF4-FFF2-40B4-BE49-F238E27FC236}">
                <a16:creationId xmlns:a16="http://schemas.microsoft.com/office/drawing/2014/main" id="{AC87BE3C-6AF1-F489-DCA0-45D5DBD81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01" y="778851"/>
            <a:ext cx="8992998" cy="42880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3"/>
          <p:cNvSpPr txBox="1">
            <a:spLocks noGrp="1"/>
          </p:cNvSpPr>
          <p:nvPr>
            <p:ph type="title"/>
          </p:nvPr>
        </p:nvSpPr>
        <p:spPr>
          <a:xfrm>
            <a:off x="720000" y="3746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u="sng" dirty="0">
                <a:latin typeface="Cooper Black" panose="0208090404030B020404" pitchFamily="18" charset="0"/>
              </a:rPr>
              <a:t>RESULTS AND SCREENSHOTS</a:t>
            </a:r>
            <a:endParaRPr sz="26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12" name="Google Shape;1203;p51">
            <a:extLst>
              <a:ext uri="{FF2B5EF4-FFF2-40B4-BE49-F238E27FC236}">
                <a16:creationId xmlns:a16="http://schemas.microsoft.com/office/drawing/2014/main" id="{F2BAB2D5-5204-6E09-66D0-E4D287000773}"/>
              </a:ext>
            </a:extLst>
          </p:cNvPr>
          <p:cNvGrpSpPr/>
          <p:nvPr/>
        </p:nvGrpSpPr>
        <p:grpSpPr>
          <a:xfrm flipH="1">
            <a:off x="7365382" y="2016108"/>
            <a:ext cx="3094729" cy="1111283"/>
            <a:chOff x="1748550" y="1613039"/>
            <a:chExt cx="3842475" cy="1379962"/>
          </a:xfrm>
        </p:grpSpPr>
        <p:grpSp>
          <p:nvGrpSpPr>
            <p:cNvPr id="13" name="Google Shape;1204;p51">
              <a:extLst>
                <a:ext uri="{FF2B5EF4-FFF2-40B4-BE49-F238E27FC236}">
                  <a16:creationId xmlns:a16="http://schemas.microsoft.com/office/drawing/2014/main" id="{52AAF824-DBB2-500A-C414-696288489482}"/>
                </a:ext>
              </a:extLst>
            </p:cNvPr>
            <p:cNvGrpSpPr/>
            <p:nvPr/>
          </p:nvGrpSpPr>
          <p:grpSpPr>
            <a:xfrm>
              <a:off x="2606177" y="2577138"/>
              <a:ext cx="1945675" cy="56700"/>
              <a:chOff x="2606177" y="2661275"/>
              <a:chExt cx="1945675" cy="56700"/>
            </a:xfrm>
          </p:grpSpPr>
          <p:cxnSp>
            <p:nvCxnSpPr>
              <p:cNvPr id="29" name="Google Shape;1205;p51">
                <a:extLst>
                  <a:ext uri="{FF2B5EF4-FFF2-40B4-BE49-F238E27FC236}">
                    <a16:creationId xmlns:a16="http://schemas.microsoft.com/office/drawing/2014/main" id="{E637DA0B-A356-7FCA-BE24-26077C6F86EE}"/>
                  </a:ext>
                </a:extLst>
              </p:cNvPr>
              <p:cNvCxnSpPr/>
              <p:nvPr/>
            </p:nvCxnSpPr>
            <p:spPr>
              <a:xfrm>
                <a:off x="2606177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1206;p51">
                <a:extLst>
                  <a:ext uri="{FF2B5EF4-FFF2-40B4-BE49-F238E27FC236}">
                    <a16:creationId xmlns:a16="http://schemas.microsoft.com/office/drawing/2014/main" id="{529B685B-94A8-2469-AB45-30346F736EB4}"/>
                  </a:ext>
                </a:extLst>
              </p:cNvPr>
              <p:cNvSpPr/>
              <p:nvPr/>
            </p:nvSpPr>
            <p:spPr>
              <a:xfrm>
                <a:off x="4495152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207;p51">
              <a:extLst>
                <a:ext uri="{FF2B5EF4-FFF2-40B4-BE49-F238E27FC236}">
                  <a16:creationId xmlns:a16="http://schemas.microsoft.com/office/drawing/2014/main" id="{11006CFC-E425-B2AE-229C-F4BBF7223D8F}"/>
                </a:ext>
              </a:extLst>
            </p:cNvPr>
            <p:cNvGrpSpPr/>
            <p:nvPr/>
          </p:nvGrpSpPr>
          <p:grpSpPr>
            <a:xfrm>
              <a:off x="2322284" y="2823901"/>
              <a:ext cx="1938597" cy="169100"/>
              <a:chOff x="3139232" y="2824000"/>
              <a:chExt cx="4728285" cy="412439"/>
            </a:xfrm>
          </p:grpSpPr>
          <p:sp>
            <p:nvSpPr>
              <p:cNvPr id="27" name="Google Shape;1208;p51">
                <a:extLst>
                  <a:ext uri="{FF2B5EF4-FFF2-40B4-BE49-F238E27FC236}">
                    <a16:creationId xmlns:a16="http://schemas.microsoft.com/office/drawing/2014/main" id="{6608AA8F-7E49-8B0C-F195-8E3890710158}"/>
                  </a:ext>
                </a:extLst>
              </p:cNvPr>
              <p:cNvSpPr/>
              <p:nvPr/>
            </p:nvSpPr>
            <p:spPr>
              <a:xfrm>
                <a:off x="3139232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" name="Google Shape;1209;p51">
                <a:extLst>
                  <a:ext uri="{FF2B5EF4-FFF2-40B4-BE49-F238E27FC236}">
                    <a16:creationId xmlns:a16="http://schemas.microsoft.com/office/drawing/2014/main" id="{1A54974C-9C13-8FA4-714B-E4DC17988EAF}"/>
                  </a:ext>
                </a:extLst>
              </p:cNvPr>
              <p:cNvSpPr/>
              <p:nvPr/>
            </p:nvSpPr>
            <p:spPr>
              <a:xfrm>
                <a:off x="7733117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210;p51">
              <a:extLst>
                <a:ext uri="{FF2B5EF4-FFF2-40B4-BE49-F238E27FC236}">
                  <a16:creationId xmlns:a16="http://schemas.microsoft.com/office/drawing/2014/main" id="{6C5ACE70-50AA-32E7-0C47-5FF797DBE1EB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25" name="Google Shape;1211;p51">
                <a:extLst>
                  <a:ext uri="{FF2B5EF4-FFF2-40B4-BE49-F238E27FC236}">
                    <a16:creationId xmlns:a16="http://schemas.microsoft.com/office/drawing/2014/main" id="{41EA930A-5B4D-3BF5-9596-525770C3EC58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" name="Google Shape;1212;p51">
                <a:extLst>
                  <a:ext uri="{FF2B5EF4-FFF2-40B4-BE49-F238E27FC236}">
                    <a16:creationId xmlns:a16="http://schemas.microsoft.com/office/drawing/2014/main" id="{A9958DDF-0D79-A485-42B9-89C9009A0A9A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213;p51">
              <a:extLst>
                <a:ext uri="{FF2B5EF4-FFF2-40B4-BE49-F238E27FC236}">
                  <a16:creationId xmlns:a16="http://schemas.microsoft.com/office/drawing/2014/main" id="{E1C1B6BD-1872-50F4-4BD1-BF5E331A9542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23" name="Google Shape;1214;p51">
                <a:extLst>
                  <a:ext uri="{FF2B5EF4-FFF2-40B4-BE49-F238E27FC236}">
                    <a16:creationId xmlns:a16="http://schemas.microsoft.com/office/drawing/2014/main" id="{35710C91-C773-5E05-C574-B8B5C4CE72B6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" name="Google Shape;1215;p51">
                <a:extLst>
                  <a:ext uri="{FF2B5EF4-FFF2-40B4-BE49-F238E27FC236}">
                    <a16:creationId xmlns:a16="http://schemas.microsoft.com/office/drawing/2014/main" id="{D7B47246-3D93-A7A2-A8DD-096ACABC84E7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216;p51">
              <a:extLst>
                <a:ext uri="{FF2B5EF4-FFF2-40B4-BE49-F238E27FC236}">
                  <a16:creationId xmlns:a16="http://schemas.microsoft.com/office/drawing/2014/main" id="{98EEF5DE-BA84-E7FE-E3FD-C767C7CD2643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21" name="Google Shape;1217;p51">
                <a:extLst>
                  <a:ext uri="{FF2B5EF4-FFF2-40B4-BE49-F238E27FC236}">
                    <a16:creationId xmlns:a16="http://schemas.microsoft.com/office/drawing/2014/main" id="{1250E638-31D0-19EB-E6A9-5BD85F50B151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1218;p51">
                <a:extLst>
                  <a:ext uri="{FF2B5EF4-FFF2-40B4-BE49-F238E27FC236}">
                    <a16:creationId xmlns:a16="http://schemas.microsoft.com/office/drawing/2014/main" id="{FBE2CC39-317E-0C8C-4C62-23A3CCF9E528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219;p51">
              <a:extLst>
                <a:ext uri="{FF2B5EF4-FFF2-40B4-BE49-F238E27FC236}">
                  <a16:creationId xmlns:a16="http://schemas.microsoft.com/office/drawing/2014/main" id="{D08F2DCB-F2C6-3C37-029F-53266567406E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9" name="Google Shape;1220;p51">
                <a:extLst>
                  <a:ext uri="{FF2B5EF4-FFF2-40B4-BE49-F238E27FC236}">
                    <a16:creationId xmlns:a16="http://schemas.microsoft.com/office/drawing/2014/main" id="{90AB00BC-5514-50D2-BFCE-BB3F8B8BD5EE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1221;p51">
                <a:extLst>
                  <a:ext uri="{FF2B5EF4-FFF2-40B4-BE49-F238E27FC236}">
                    <a16:creationId xmlns:a16="http://schemas.microsoft.com/office/drawing/2014/main" id="{BB6ECC44-D40D-35A4-597C-9C994AEE173A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1203;p51">
            <a:extLst>
              <a:ext uri="{FF2B5EF4-FFF2-40B4-BE49-F238E27FC236}">
                <a16:creationId xmlns:a16="http://schemas.microsoft.com/office/drawing/2014/main" id="{93E2FDDA-05FA-3391-88A7-30AA2B203C72}"/>
              </a:ext>
            </a:extLst>
          </p:cNvPr>
          <p:cNvGrpSpPr/>
          <p:nvPr/>
        </p:nvGrpSpPr>
        <p:grpSpPr>
          <a:xfrm rot="10800000" flipH="1">
            <a:off x="-1281793" y="2259684"/>
            <a:ext cx="3014745" cy="1111283"/>
            <a:chOff x="1748550" y="1613039"/>
            <a:chExt cx="3842475" cy="1379962"/>
          </a:xfrm>
        </p:grpSpPr>
        <p:grpSp>
          <p:nvGrpSpPr>
            <p:cNvPr id="32" name="Google Shape;1204;p51">
              <a:extLst>
                <a:ext uri="{FF2B5EF4-FFF2-40B4-BE49-F238E27FC236}">
                  <a16:creationId xmlns:a16="http://schemas.microsoft.com/office/drawing/2014/main" id="{78C3F333-BFC7-4714-6D6F-0DA1ADAF1F4F}"/>
                </a:ext>
              </a:extLst>
            </p:cNvPr>
            <p:cNvGrpSpPr/>
            <p:nvPr/>
          </p:nvGrpSpPr>
          <p:grpSpPr>
            <a:xfrm>
              <a:off x="2606177" y="2577138"/>
              <a:ext cx="1945675" cy="56700"/>
              <a:chOff x="2606177" y="2661275"/>
              <a:chExt cx="1945675" cy="56700"/>
            </a:xfrm>
          </p:grpSpPr>
          <p:cxnSp>
            <p:nvCxnSpPr>
              <p:cNvPr id="48" name="Google Shape;1205;p51">
                <a:extLst>
                  <a:ext uri="{FF2B5EF4-FFF2-40B4-BE49-F238E27FC236}">
                    <a16:creationId xmlns:a16="http://schemas.microsoft.com/office/drawing/2014/main" id="{DD829DDB-B143-0B67-5DC5-5787AC479231}"/>
                  </a:ext>
                </a:extLst>
              </p:cNvPr>
              <p:cNvCxnSpPr/>
              <p:nvPr/>
            </p:nvCxnSpPr>
            <p:spPr>
              <a:xfrm>
                <a:off x="2606177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1206;p51">
                <a:extLst>
                  <a:ext uri="{FF2B5EF4-FFF2-40B4-BE49-F238E27FC236}">
                    <a16:creationId xmlns:a16="http://schemas.microsoft.com/office/drawing/2014/main" id="{008E8F85-68DD-7732-2182-73A4F23E4D86}"/>
                  </a:ext>
                </a:extLst>
              </p:cNvPr>
              <p:cNvSpPr/>
              <p:nvPr/>
            </p:nvSpPr>
            <p:spPr>
              <a:xfrm>
                <a:off x="4495152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207;p51">
              <a:extLst>
                <a:ext uri="{FF2B5EF4-FFF2-40B4-BE49-F238E27FC236}">
                  <a16:creationId xmlns:a16="http://schemas.microsoft.com/office/drawing/2014/main" id="{ED8A1236-9E7E-5E93-C27E-ADEB3856B74A}"/>
                </a:ext>
              </a:extLst>
            </p:cNvPr>
            <p:cNvGrpSpPr/>
            <p:nvPr/>
          </p:nvGrpSpPr>
          <p:grpSpPr>
            <a:xfrm>
              <a:off x="2322284" y="2823901"/>
              <a:ext cx="1938597" cy="169100"/>
              <a:chOff x="3139232" y="2824000"/>
              <a:chExt cx="4728285" cy="412439"/>
            </a:xfrm>
          </p:grpSpPr>
          <p:sp>
            <p:nvSpPr>
              <p:cNvPr id="46" name="Google Shape;1208;p51">
                <a:extLst>
                  <a:ext uri="{FF2B5EF4-FFF2-40B4-BE49-F238E27FC236}">
                    <a16:creationId xmlns:a16="http://schemas.microsoft.com/office/drawing/2014/main" id="{001EAF8D-5519-77D4-B810-A7E6CD855F87}"/>
                  </a:ext>
                </a:extLst>
              </p:cNvPr>
              <p:cNvSpPr/>
              <p:nvPr/>
            </p:nvSpPr>
            <p:spPr>
              <a:xfrm>
                <a:off x="3139232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1209;p51">
                <a:extLst>
                  <a:ext uri="{FF2B5EF4-FFF2-40B4-BE49-F238E27FC236}">
                    <a16:creationId xmlns:a16="http://schemas.microsoft.com/office/drawing/2014/main" id="{26317AE1-5DC1-0B2D-1C5B-A1F19C186F32}"/>
                  </a:ext>
                </a:extLst>
              </p:cNvPr>
              <p:cNvSpPr/>
              <p:nvPr/>
            </p:nvSpPr>
            <p:spPr>
              <a:xfrm>
                <a:off x="7733117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210;p51">
              <a:extLst>
                <a:ext uri="{FF2B5EF4-FFF2-40B4-BE49-F238E27FC236}">
                  <a16:creationId xmlns:a16="http://schemas.microsoft.com/office/drawing/2014/main" id="{0D7C7034-01C1-859C-FDD5-1F121428A6D8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44" name="Google Shape;1211;p51">
                <a:extLst>
                  <a:ext uri="{FF2B5EF4-FFF2-40B4-BE49-F238E27FC236}">
                    <a16:creationId xmlns:a16="http://schemas.microsoft.com/office/drawing/2014/main" id="{0A46FF21-5C41-0600-7F6C-EEB1B2C1EFB7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" name="Google Shape;1212;p51">
                <a:extLst>
                  <a:ext uri="{FF2B5EF4-FFF2-40B4-BE49-F238E27FC236}">
                    <a16:creationId xmlns:a16="http://schemas.microsoft.com/office/drawing/2014/main" id="{410A8D35-08E0-4B4F-4526-3D82F41A6A80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213;p51">
              <a:extLst>
                <a:ext uri="{FF2B5EF4-FFF2-40B4-BE49-F238E27FC236}">
                  <a16:creationId xmlns:a16="http://schemas.microsoft.com/office/drawing/2014/main" id="{82145175-8821-B678-89C2-69758F3FE046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42" name="Google Shape;1214;p51">
                <a:extLst>
                  <a:ext uri="{FF2B5EF4-FFF2-40B4-BE49-F238E27FC236}">
                    <a16:creationId xmlns:a16="http://schemas.microsoft.com/office/drawing/2014/main" id="{BFAAF692-F592-C5FE-39A3-89F329B4E229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215;p51">
                <a:extLst>
                  <a:ext uri="{FF2B5EF4-FFF2-40B4-BE49-F238E27FC236}">
                    <a16:creationId xmlns:a16="http://schemas.microsoft.com/office/drawing/2014/main" id="{2A7DB703-807B-4CB3-D7E9-18351E84E8AE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216;p51">
              <a:extLst>
                <a:ext uri="{FF2B5EF4-FFF2-40B4-BE49-F238E27FC236}">
                  <a16:creationId xmlns:a16="http://schemas.microsoft.com/office/drawing/2014/main" id="{4ED2DF79-0A97-6A7F-BED0-2203F270C1B0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40" name="Google Shape;1217;p51">
                <a:extLst>
                  <a:ext uri="{FF2B5EF4-FFF2-40B4-BE49-F238E27FC236}">
                    <a16:creationId xmlns:a16="http://schemas.microsoft.com/office/drawing/2014/main" id="{C01E0DE8-AF59-BDDD-40C5-8312FD551C27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" name="Google Shape;1218;p51">
                <a:extLst>
                  <a:ext uri="{FF2B5EF4-FFF2-40B4-BE49-F238E27FC236}">
                    <a16:creationId xmlns:a16="http://schemas.microsoft.com/office/drawing/2014/main" id="{00DB6F16-F063-96ED-F772-448F6394BFDD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219;p51">
              <a:extLst>
                <a:ext uri="{FF2B5EF4-FFF2-40B4-BE49-F238E27FC236}">
                  <a16:creationId xmlns:a16="http://schemas.microsoft.com/office/drawing/2014/main" id="{03A82C53-F92D-A1B6-DBE5-0ECFBC4FF1E3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38" name="Google Shape;1220;p51">
                <a:extLst>
                  <a:ext uri="{FF2B5EF4-FFF2-40B4-BE49-F238E27FC236}">
                    <a16:creationId xmlns:a16="http://schemas.microsoft.com/office/drawing/2014/main" id="{E0FE7C40-045B-31A3-D10C-AE2368F9C49B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Google Shape;1221;p51">
                <a:extLst>
                  <a:ext uri="{FF2B5EF4-FFF2-40B4-BE49-F238E27FC236}">
                    <a16:creationId xmlns:a16="http://schemas.microsoft.com/office/drawing/2014/main" id="{E1B184E6-4975-4FF4-476D-0CC7A018835D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3EBEE5-7108-F36F-F2A7-56F4A25E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30" y="947305"/>
            <a:ext cx="3872937" cy="40311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004F-D61F-20B2-C9C5-AC74402F9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086" y="67374"/>
            <a:ext cx="6355500" cy="543541"/>
          </a:xfrm>
        </p:spPr>
        <p:txBody>
          <a:bodyPr/>
          <a:lstStyle/>
          <a:p>
            <a:r>
              <a:rPr lang="en-US" sz="2600" u="sng" dirty="0">
                <a:latin typeface="Cooper Black" panose="0208090404030B020404" pitchFamily="18" charset="0"/>
              </a:rPr>
              <a:t>PROGRAM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87404-2C0A-1D79-1477-B8042D88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" y="622737"/>
            <a:ext cx="2548156" cy="4389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0C12C-66C1-74AA-4882-8834641F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141" y="616826"/>
            <a:ext cx="2704469" cy="43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DC309-7777-E6DC-80A5-72107E48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36" y="622737"/>
            <a:ext cx="2683565" cy="438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788E5-65F5-8C28-1F14-B596425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627" y="616826"/>
            <a:ext cx="2198483" cy="43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98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8CDC-EB88-30BB-B6FC-1AA5BDA9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969" y="0"/>
            <a:ext cx="6355500" cy="614485"/>
          </a:xfrm>
        </p:spPr>
        <p:txBody>
          <a:bodyPr/>
          <a:lstStyle/>
          <a:p>
            <a:r>
              <a:rPr lang="en-US" sz="2600" u="sng" dirty="0">
                <a:latin typeface="Cooper Black" panose="0208090404030B020404" pitchFamily="18" charset="0"/>
              </a:rPr>
              <a:t>PROGRAM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8BBF71-4023-5612-523B-375D0E71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41" y="614484"/>
            <a:ext cx="3444765" cy="4426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1378A5-41A7-2752-DB85-7B461E0C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057238" y="1723032"/>
            <a:ext cx="4426538" cy="2209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FA35F9-297A-71E1-ED0A-5DF27A14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96" y="614485"/>
            <a:ext cx="3331996" cy="44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87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1"/>
          <p:cNvSpPr txBox="1">
            <a:spLocks noGrp="1"/>
          </p:cNvSpPr>
          <p:nvPr>
            <p:ph type="subTitle" idx="1"/>
          </p:nvPr>
        </p:nvSpPr>
        <p:spPr>
          <a:xfrm>
            <a:off x="1669214" y="879451"/>
            <a:ext cx="5659800" cy="1433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Simple and user-friendly portfolio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Responsive design for all devices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Professional way to showcase skills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Inspires others to build their own websites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Encourages digital presence in today’s world</a:t>
            </a:r>
          </a:p>
        </p:txBody>
      </p:sp>
      <p:grpSp>
        <p:nvGrpSpPr>
          <p:cNvPr id="1190" name="Google Shape;1190;p51"/>
          <p:cNvGrpSpPr/>
          <p:nvPr/>
        </p:nvGrpSpPr>
        <p:grpSpPr>
          <a:xfrm rot="10800000">
            <a:off x="-1588741" y="1182618"/>
            <a:ext cx="3024418" cy="868142"/>
            <a:chOff x="7541550" y="1393665"/>
            <a:chExt cx="3257300" cy="703085"/>
          </a:xfrm>
        </p:grpSpPr>
        <p:grpSp>
          <p:nvGrpSpPr>
            <p:cNvPr id="1191" name="Google Shape;1191;p51"/>
            <p:cNvGrpSpPr/>
            <p:nvPr/>
          </p:nvGrpSpPr>
          <p:grpSpPr>
            <a:xfrm flipH="1">
              <a:off x="7788550" y="1761767"/>
              <a:ext cx="1567047" cy="45661"/>
              <a:chOff x="1754675" y="2661275"/>
              <a:chExt cx="1945675" cy="56700"/>
            </a:xfrm>
          </p:grpSpPr>
          <p:cxnSp>
            <p:nvCxnSpPr>
              <p:cNvPr id="1192" name="Google Shape;1192;p5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3" name="Google Shape;1193;p5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51"/>
            <p:cNvGrpSpPr/>
            <p:nvPr/>
          </p:nvGrpSpPr>
          <p:grpSpPr>
            <a:xfrm flipH="1">
              <a:off x="7662539" y="1960562"/>
              <a:ext cx="1561280" cy="136187"/>
              <a:chOff x="1754675" y="2824000"/>
              <a:chExt cx="4728285" cy="412439"/>
            </a:xfrm>
          </p:grpSpPr>
          <p:sp>
            <p:nvSpPr>
              <p:cNvPr id="1195" name="Google Shape;1195;p5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6" name="Google Shape;1196;p5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 flipH="1">
              <a:off x="7541550" y="1529962"/>
              <a:ext cx="3070084" cy="102364"/>
              <a:chOff x="1779150" y="2604263"/>
              <a:chExt cx="3811875" cy="127113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9" name="Google Shape;1199;p5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51"/>
            <p:cNvGrpSpPr/>
            <p:nvPr/>
          </p:nvGrpSpPr>
          <p:grpSpPr>
            <a:xfrm flipH="1">
              <a:off x="7788547" y="1393665"/>
              <a:ext cx="3010303" cy="45661"/>
              <a:chOff x="1766900" y="2869225"/>
              <a:chExt cx="3737650" cy="56700"/>
            </a:xfrm>
          </p:grpSpPr>
          <p:cxnSp>
            <p:nvCxnSpPr>
              <p:cNvPr id="1201" name="Google Shape;1201;p5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2" name="Google Shape;1202;p5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3" name="Google Shape;1203;p51"/>
          <p:cNvGrpSpPr/>
          <p:nvPr/>
        </p:nvGrpSpPr>
        <p:grpSpPr>
          <a:xfrm flipH="1">
            <a:off x="7112289" y="1689777"/>
            <a:ext cx="3094729" cy="1111283"/>
            <a:chOff x="1748550" y="1613039"/>
            <a:chExt cx="3842475" cy="1379962"/>
          </a:xfrm>
        </p:grpSpPr>
        <p:grpSp>
          <p:nvGrpSpPr>
            <p:cNvPr id="1204" name="Google Shape;1204;p51"/>
            <p:cNvGrpSpPr/>
            <p:nvPr/>
          </p:nvGrpSpPr>
          <p:grpSpPr>
            <a:xfrm>
              <a:off x="2606177" y="2577138"/>
              <a:ext cx="1945675" cy="56700"/>
              <a:chOff x="2606177" y="2661275"/>
              <a:chExt cx="1945675" cy="56700"/>
            </a:xfrm>
          </p:grpSpPr>
          <p:cxnSp>
            <p:nvCxnSpPr>
              <p:cNvPr id="1205" name="Google Shape;1205;p51"/>
              <p:cNvCxnSpPr/>
              <p:nvPr/>
            </p:nvCxnSpPr>
            <p:spPr>
              <a:xfrm>
                <a:off x="2606177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6" name="Google Shape;1206;p51"/>
              <p:cNvSpPr/>
              <p:nvPr/>
            </p:nvSpPr>
            <p:spPr>
              <a:xfrm>
                <a:off x="4495152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7" name="Google Shape;1207;p51"/>
            <p:cNvGrpSpPr/>
            <p:nvPr/>
          </p:nvGrpSpPr>
          <p:grpSpPr>
            <a:xfrm>
              <a:off x="2322284" y="2823901"/>
              <a:ext cx="1938597" cy="169100"/>
              <a:chOff x="3139232" y="2824000"/>
              <a:chExt cx="4728285" cy="412439"/>
            </a:xfrm>
          </p:grpSpPr>
          <p:sp>
            <p:nvSpPr>
              <p:cNvPr id="1208" name="Google Shape;1208;p51"/>
              <p:cNvSpPr/>
              <p:nvPr/>
            </p:nvSpPr>
            <p:spPr>
              <a:xfrm>
                <a:off x="3139232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9" name="Google Shape;1209;p51"/>
              <p:cNvSpPr/>
              <p:nvPr/>
            </p:nvSpPr>
            <p:spPr>
              <a:xfrm>
                <a:off x="7733117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" name="Google Shape;1210;p51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1211" name="Google Shape;1211;p5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2" name="Google Shape;1212;p5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51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1214" name="Google Shape;1214;p51"/>
              <p:cNvSpPr/>
              <p:nvPr/>
            </p:nvSpPr>
            <p:spPr>
              <a:xfrm>
                <a:off x="1748550" y="2064750"/>
                <a:ext cx="3516675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5" name="Google Shape;1215;p51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51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1217" name="Google Shape;1217;p51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" name="Google Shape;1218;p51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51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220" name="Google Shape;1220;p5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21" name="Google Shape;1221;p5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4275E17-5764-4C28-DB1C-B30F31F2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59" y="58549"/>
            <a:ext cx="2794779" cy="768000"/>
          </a:xfrm>
        </p:spPr>
        <p:txBody>
          <a:bodyPr/>
          <a:lstStyle/>
          <a:p>
            <a:r>
              <a:rPr lang="en-US" sz="2600" u="sng" dirty="0">
                <a:latin typeface="Cooper Black" panose="0208090404030B020404" pitchFamily="18" charset="0"/>
              </a:rPr>
              <a:t>CONCLUSION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E7E7D-AB58-2CF3-B380-3F9E3C6E3FFE}"/>
              </a:ext>
            </a:extLst>
          </p:cNvPr>
          <p:cNvSpPr txBox="1"/>
          <p:nvPr/>
        </p:nvSpPr>
        <p:spPr>
          <a:xfrm>
            <a:off x="272456" y="2996100"/>
            <a:ext cx="83199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latin typeface="Georgia" panose="02040502050405020303" pitchFamily="18" charset="0"/>
              </a:rPr>
              <a:t>Benefit to Society:- </a:t>
            </a:r>
            <a:r>
              <a:rPr lang="en-US" sz="1700" dirty="0">
                <a:latin typeface="Georgia" panose="02040502050405020303" pitchFamily="18" charset="0"/>
              </a:rPr>
              <a:t>Promotes digital literacy and inspires individuals to build         their own online identity</a:t>
            </a:r>
            <a:endParaRPr lang="en-US" sz="1700" i="1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7BB76-7C47-5A88-B7F1-3886D0292BAC}"/>
              </a:ext>
            </a:extLst>
          </p:cNvPr>
          <p:cNvSpPr txBox="1"/>
          <p:nvPr/>
        </p:nvSpPr>
        <p:spPr>
          <a:xfrm>
            <a:off x="2507981" y="3769245"/>
            <a:ext cx="4128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High Tower Text" panose="02040502050506030303" pitchFamily="18" charset="0"/>
              </a:rPr>
              <a:t>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gh Tower Text" panose="02040502050506030303" pitchFamily="18" charset="0"/>
              </a:rPr>
              <a:t>“A step towards digital empowerment.”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Bullseye">
                <a:extLst>
                  <a:ext uri="{FF2B5EF4-FFF2-40B4-BE49-F238E27FC236}">
                    <a16:creationId xmlns:a16="http://schemas.microsoft.com/office/drawing/2014/main" id="{7643646A-7860-58C8-5CA5-06A083B3FF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46698"/>
                  </p:ext>
                </p:extLst>
              </p:nvPr>
            </p:nvGraphicFramePr>
            <p:xfrm>
              <a:off x="6265756" y="442549"/>
              <a:ext cx="1878025" cy="13273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8025" cy="1327353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1718907" ay="2731079" az="12776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6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Bullseye">
                <a:extLst>
                  <a:ext uri="{FF2B5EF4-FFF2-40B4-BE49-F238E27FC236}">
                    <a16:creationId xmlns:a16="http://schemas.microsoft.com/office/drawing/2014/main" id="{7643646A-7860-58C8-5CA5-06A083B3F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5756" y="442549"/>
                <a:ext cx="1878025" cy="132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Upward Trend">
                <a:extLst>
                  <a:ext uri="{FF2B5EF4-FFF2-40B4-BE49-F238E27FC236}">
                    <a16:creationId xmlns:a16="http://schemas.microsoft.com/office/drawing/2014/main" id="{FD39A738-BEF6-7624-2C40-B06BAEC8AC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6408371"/>
                  </p:ext>
                </p:extLst>
              </p:nvPr>
            </p:nvGraphicFramePr>
            <p:xfrm>
              <a:off x="-230534" y="3226215"/>
              <a:ext cx="3066538" cy="171163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66538" cy="1711635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2306" ay="2541944" az="18370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53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Upward Trend">
                <a:extLst>
                  <a:ext uri="{FF2B5EF4-FFF2-40B4-BE49-F238E27FC236}">
                    <a16:creationId xmlns:a16="http://schemas.microsoft.com/office/drawing/2014/main" id="{FD39A738-BEF6-7624-2C40-B06BAEC8AC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0534" y="3226215"/>
                <a:ext cx="3066538" cy="17116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EC7D-3F65-EAC6-7B66-07F8DA6E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06" y="726622"/>
            <a:ext cx="6403901" cy="584036"/>
          </a:xfrm>
        </p:spPr>
        <p:txBody>
          <a:bodyPr/>
          <a:lstStyle/>
          <a:p>
            <a:r>
              <a:rPr lang="en-US" sz="2800" u="sng" dirty="0">
                <a:latin typeface="Cooper Black" panose="0208090404030B020404" pitchFamily="18" charset="0"/>
              </a:rPr>
              <a:t>GITHUB 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0D641-5F0E-9D38-64CD-3F12C675064C}"/>
              </a:ext>
            </a:extLst>
          </p:cNvPr>
          <p:cNvSpPr txBox="1"/>
          <p:nvPr/>
        </p:nvSpPr>
        <p:spPr>
          <a:xfrm>
            <a:off x="624567" y="3432733"/>
            <a:ext cx="789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https://github.com/sahiljain006/TNSDC-FWD-DigitalPortfolio.git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40439-7870-BB37-042B-F91D6FBC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75" y="1310658"/>
            <a:ext cx="2178929" cy="19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67704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4451F3-F847-DAD0-D4CC-AB49E54A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00" y="-236483"/>
            <a:ext cx="6669800" cy="48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1003028" y="1560920"/>
            <a:ext cx="7137944" cy="2021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Cooper Black" panose="0208090404030B020404" pitchFamily="18" charset="0"/>
              </a:rPr>
              <a:t>INTERACTIVE PORTFOLIO  USING FRONT-END DEVELOPMENT</a:t>
            </a:r>
            <a:endParaRPr sz="3800" dirty="0">
              <a:latin typeface="Cooper Black" panose="0208090404030B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9"/>
          <p:cNvSpPr txBox="1">
            <a:spLocks noGrp="1"/>
          </p:cNvSpPr>
          <p:nvPr>
            <p:ph type="title"/>
          </p:nvPr>
        </p:nvSpPr>
        <p:spPr>
          <a:xfrm>
            <a:off x="3094744" y="331043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u="sng" dirty="0">
                <a:latin typeface="Cooper Black" panose="0208090404030B020404" pitchFamily="18" charset="0"/>
              </a:rPr>
              <a:t>AGENDA</a:t>
            </a:r>
            <a:endParaRPr sz="2800" dirty="0"/>
          </a:p>
        </p:txBody>
      </p:sp>
      <p:grpSp>
        <p:nvGrpSpPr>
          <p:cNvPr id="881" name="Google Shape;881;p39"/>
          <p:cNvGrpSpPr/>
          <p:nvPr/>
        </p:nvGrpSpPr>
        <p:grpSpPr>
          <a:xfrm>
            <a:off x="-1555691" y="3874548"/>
            <a:ext cx="3140396" cy="541907"/>
            <a:chOff x="-528216" y="3116173"/>
            <a:chExt cx="3140396" cy="541907"/>
          </a:xfrm>
        </p:grpSpPr>
        <p:grpSp>
          <p:nvGrpSpPr>
            <p:cNvPr id="882" name="Google Shape;882;p39"/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883" name="Google Shape;883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4" name="Google Shape;884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39"/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886" name="Google Shape;886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7" name="Google Shape;887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39"/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889" name="Google Shape;889;p39"/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0" name="Google Shape;890;p39"/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39"/>
          <p:cNvGrpSpPr/>
          <p:nvPr/>
        </p:nvGrpSpPr>
        <p:grpSpPr>
          <a:xfrm flipH="1">
            <a:off x="6378225" y="936479"/>
            <a:ext cx="3094729" cy="1111283"/>
            <a:chOff x="1748550" y="1613039"/>
            <a:chExt cx="3842475" cy="1379962"/>
          </a:xfrm>
        </p:grpSpPr>
        <p:grpSp>
          <p:nvGrpSpPr>
            <p:cNvPr id="892" name="Google Shape;892;p39"/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893" name="Google Shape;893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4" name="Google Shape;894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39"/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896" name="Google Shape;896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7" name="Google Shape;897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9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99" name="Google Shape;899;p3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0" name="Google Shape;900;p3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39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902" name="Google Shape;902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3" name="Google Shape;903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9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905" name="Google Shape;905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6" name="Google Shape;906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39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908" name="Google Shape;908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9" name="Google Shape;909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4A1CB2-8397-14E3-07D7-5A2B49DDBD03}"/>
              </a:ext>
            </a:extLst>
          </p:cNvPr>
          <p:cNvSpPr txBox="1"/>
          <p:nvPr/>
        </p:nvSpPr>
        <p:spPr>
          <a:xfrm>
            <a:off x="1611440" y="936479"/>
            <a:ext cx="40815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Project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End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Tools and 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Portfolio design and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Features and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Results and Screenshots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Georgia" panose="02040502050405020303" pitchFamily="18" charset="0"/>
              </a:rPr>
              <a:t>Github</a:t>
            </a:r>
            <a:r>
              <a:rPr lang="en-US" sz="2000" dirty="0">
                <a:latin typeface="Georgia" panose="02040502050405020303" pitchFamily="18" charset="0"/>
              </a:rPr>
              <a:t> Link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FDC3D19B-1589-F4C1-3015-A408ED1EE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464600"/>
                  </p:ext>
                </p:extLst>
              </p:nvPr>
            </p:nvGraphicFramePr>
            <p:xfrm>
              <a:off x="5593244" y="1499835"/>
              <a:ext cx="2199116" cy="26941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99116" cy="2694155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4370766" ay="503716" az="15188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08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FDC3D19B-1589-F4C1-3015-A408ED1EE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3244" y="1499835"/>
                <a:ext cx="2199116" cy="26941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5"/>
          <p:cNvSpPr txBox="1">
            <a:spLocks noGrp="1"/>
          </p:cNvSpPr>
          <p:nvPr>
            <p:ph type="title"/>
          </p:nvPr>
        </p:nvSpPr>
        <p:spPr>
          <a:xfrm>
            <a:off x="262800" y="4418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PROBLEM STATEMENT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193F-0F1E-600A-A3B4-82028DEF2456}"/>
              </a:ext>
            </a:extLst>
          </p:cNvPr>
          <p:cNvSpPr txBox="1"/>
          <p:nvPr/>
        </p:nvSpPr>
        <p:spPr>
          <a:xfrm>
            <a:off x="536801" y="1215127"/>
            <a:ext cx="8550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In today’s competitive digital world, showcasing skills, projects, and achievements through a professional online presence is essential. </a:t>
            </a:r>
          </a:p>
          <a:p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</a:rPr>
              <a:t>Traditional resumes often fail to highlight creativity, interactivity, and practical skills. Without a personal portfolio website, it becomes difficult for developers and designers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Effectively demonstrate their skills and projects in an engaging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Build a strong personal brand and professional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Provide recruiters, clients, and peers with easy access to their work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</a:rPr>
              <a:t>This project aims to solve the problem by creating a responsive, user-friendly, and interactive personal portfolio website that highlights technical skills, showcases projects, and makes networking seamless.</a:t>
            </a:r>
          </a:p>
          <a:p>
            <a:endParaRPr lang="en-US" sz="1600" dirty="0">
              <a:latin typeface="Georgia" panose="02040502050405020303" pitchFamily="18" charset="0"/>
            </a:endParaRP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0302D41C-5DE3-26CE-4101-E281806712D9}"/>
              </a:ext>
            </a:extLst>
          </p:cNvPr>
          <p:cNvGrpSpPr/>
          <p:nvPr/>
        </p:nvGrpSpPr>
        <p:grpSpPr>
          <a:xfrm>
            <a:off x="6325963" y="101845"/>
            <a:ext cx="1111703" cy="1012995"/>
            <a:chOff x="7991475" y="2933700"/>
            <a:chExt cx="2762250" cy="325755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573CC40-1117-CD6E-7434-628B0ED18F72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C56380B1-4DA5-530B-33CF-5D87E6A3432B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0B767EA0-1A15-CA8D-626F-72EA49596C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PROJECT OVERVIEW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1036" name="Google Shape;1036;p46"/>
          <p:cNvSpPr txBox="1">
            <a:spLocks noGrp="1"/>
          </p:cNvSpPr>
          <p:nvPr>
            <p:ph type="subTitle" idx="6"/>
          </p:nvPr>
        </p:nvSpPr>
        <p:spPr>
          <a:xfrm>
            <a:off x="255064" y="1017725"/>
            <a:ext cx="8633871" cy="3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300" dirty="0">
                <a:latin typeface="Georgia" panose="02040502050405020303" pitchFamily="18" charset="0"/>
              </a:rPr>
              <a:t>This project is a </a:t>
            </a:r>
            <a:r>
              <a:rPr lang="en-US" sz="1300" b="1" dirty="0">
                <a:latin typeface="Georgia" panose="02040502050405020303" pitchFamily="18" charset="0"/>
              </a:rPr>
              <a:t>personal portfolio website </a:t>
            </a:r>
            <a:r>
              <a:rPr lang="en-US" sz="1300" dirty="0">
                <a:latin typeface="Georgia" panose="02040502050405020303" pitchFamily="18" charset="0"/>
              </a:rPr>
              <a:t>designed to showcase my skills, projects, and achievements in a professional and engaging manner.</a:t>
            </a:r>
          </a:p>
          <a:p>
            <a:r>
              <a:rPr lang="en-US" sz="1300" dirty="0">
                <a:latin typeface="Georgia" panose="02040502050405020303" pitchFamily="18" charset="0"/>
              </a:rPr>
              <a:t> It is built using </a:t>
            </a:r>
            <a:r>
              <a:rPr lang="en-US" sz="1300" b="1" dirty="0">
                <a:latin typeface="Georgia" panose="02040502050405020303" pitchFamily="18" charset="0"/>
              </a:rPr>
              <a:t>HTML, CSS, and JavaScript</a:t>
            </a:r>
            <a:r>
              <a:rPr lang="en-US" sz="1300" dirty="0">
                <a:latin typeface="Georgia" panose="02040502050405020303" pitchFamily="18" charset="0"/>
              </a:rPr>
              <a:t> with a fully responsive layout to ensure seamless access across devices.</a:t>
            </a:r>
          </a:p>
          <a:p>
            <a:endParaRPr lang="en-US" sz="1300" dirty="0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300" u="sng" dirty="0">
                <a:latin typeface="Georgia" panose="02040502050405020303" pitchFamily="18" charset="0"/>
              </a:rPr>
              <a:t>The website includes: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Hero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Introduction with profile image.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About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Brief summary of background and goals.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Skills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Display of technical skills with icons.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Projects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Interactive project cards with preview modal.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Contact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Contact form and social media links.</a:t>
            </a:r>
          </a:p>
          <a:p>
            <a:pPr>
              <a:lnSpc>
                <a:spcPct val="150000"/>
              </a:lnSpc>
            </a:pPr>
            <a:r>
              <a:rPr lang="en-US" sz="1300" b="1" i="1" dirty="0">
                <a:latin typeface="Georgia" panose="02040502050405020303" pitchFamily="18" charset="0"/>
              </a:rPr>
              <a:t>Additional Features</a:t>
            </a:r>
            <a:r>
              <a:rPr lang="en-US" sz="1300" i="1" dirty="0">
                <a:latin typeface="Georgia" panose="02040502050405020303" pitchFamily="18" charset="0"/>
              </a:rPr>
              <a:t> – Sticky navbar, mobile-friendly menu, back-to-top button, and smooth animations.</a:t>
            </a:r>
          </a:p>
          <a:p>
            <a:pPr>
              <a:lnSpc>
                <a:spcPct val="150000"/>
              </a:lnSpc>
            </a:pPr>
            <a:endParaRPr lang="en-US" sz="1300" i="1" dirty="0">
              <a:latin typeface="Georgia" panose="02040502050405020303" pitchFamily="18" charset="0"/>
            </a:endParaRPr>
          </a:p>
          <a:p>
            <a:r>
              <a:rPr lang="en-US" sz="1300" dirty="0">
                <a:latin typeface="Georgia" panose="02040502050405020303" pitchFamily="18" charset="0"/>
              </a:rPr>
              <a:t>This portfolio serves as a </a:t>
            </a:r>
            <a:r>
              <a:rPr lang="en-US" sz="1300" b="1" dirty="0">
                <a:latin typeface="Georgia" panose="02040502050405020303" pitchFamily="18" charset="0"/>
              </a:rPr>
              <a:t>digital identity</a:t>
            </a:r>
            <a:r>
              <a:rPr lang="en-US" sz="1300" dirty="0">
                <a:latin typeface="Georgia" panose="02040502050405020303" pitchFamily="18" charset="0"/>
              </a:rPr>
              <a:t>, helping me connect with recruiters, peers, and clients while reflecting both creativity and technical expertise.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6D9FE9E2-B0AB-5D11-C6FE-45DAA0784D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636739"/>
                  </p:ext>
                </p:extLst>
              </p:nvPr>
            </p:nvGraphicFramePr>
            <p:xfrm>
              <a:off x="5755275" y="2001815"/>
              <a:ext cx="2668725" cy="14680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68725" cy="1468006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44251" ay="2247727" az="269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6D9FE9E2-B0AB-5D11-C6FE-45DAA0784D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5275" y="2001815"/>
                <a:ext cx="2668725" cy="14680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/>
          <p:cNvSpPr txBox="1">
            <a:spLocks noGrp="1"/>
          </p:cNvSpPr>
          <p:nvPr>
            <p:ph type="title"/>
          </p:nvPr>
        </p:nvSpPr>
        <p:spPr>
          <a:xfrm>
            <a:off x="720000" y="5159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WHO ARE THE END USERS?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8C880-7950-09F1-3449-79002A5FBA5F}"/>
              </a:ext>
            </a:extLst>
          </p:cNvPr>
          <p:cNvSpPr txBox="1"/>
          <p:nvPr/>
        </p:nvSpPr>
        <p:spPr>
          <a:xfrm>
            <a:off x="275896" y="1378234"/>
            <a:ext cx="9380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Georgia" panose="02040502050405020303" pitchFamily="18" charset="0"/>
              </a:rPr>
              <a:t>Students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showcase academic projects, skills, and learning journey.</a:t>
            </a:r>
          </a:p>
          <a:p>
            <a:endParaRPr lang="en-US" sz="1500" dirty="0">
              <a:latin typeface="Georgia" panose="02040502050405020303" pitchFamily="18" charset="0"/>
            </a:endParaRPr>
          </a:p>
          <a:p>
            <a:r>
              <a:rPr lang="en-US" sz="1500" b="1" dirty="0">
                <a:latin typeface="Georgia" panose="02040502050405020303" pitchFamily="18" charset="0"/>
              </a:rPr>
              <a:t>Freelancers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attract clients by displaying completed work and services offered.</a:t>
            </a:r>
          </a:p>
          <a:p>
            <a:endParaRPr lang="en-US" sz="1500" dirty="0">
              <a:latin typeface="Georgia" panose="02040502050405020303" pitchFamily="18" charset="0"/>
            </a:endParaRPr>
          </a:p>
          <a:p>
            <a:r>
              <a:rPr lang="en-US" sz="1500" b="1" dirty="0">
                <a:latin typeface="Georgia" panose="02040502050405020303" pitchFamily="18" charset="0"/>
              </a:rPr>
              <a:t>Job Seekers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present skills, projects, and achievements to recruiters and employers.</a:t>
            </a:r>
          </a:p>
          <a:p>
            <a:endParaRPr lang="en-US" sz="1500" dirty="0">
              <a:latin typeface="Georgia" panose="02040502050405020303" pitchFamily="18" charset="0"/>
            </a:endParaRPr>
          </a:p>
          <a:p>
            <a:r>
              <a:rPr lang="en-US" sz="1500" b="1" dirty="0">
                <a:latin typeface="Georgia" panose="02040502050405020303" pitchFamily="18" charset="0"/>
              </a:rPr>
              <a:t>Professionals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build a strong digital presence, expand networks, and highlight career growth.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oup">
                <a:extLst>
                  <a:ext uri="{FF2B5EF4-FFF2-40B4-BE49-F238E27FC236}">
                    <a16:creationId xmlns:a16="http://schemas.microsoft.com/office/drawing/2014/main" id="{7D861FE4-64F9-35A3-6145-ABF2334FD74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44206048"/>
                  </p:ext>
                </p:extLst>
              </p:nvPr>
            </p:nvGraphicFramePr>
            <p:xfrm>
              <a:off x="2983084" y="3317226"/>
              <a:ext cx="2736395" cy="123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36395" cy="1231126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36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oup">
                <a:extLst>
                  <a:ext uri="{FF2B5EF4-FFF2-40B4-BE49-F238E27FC236}">
                    <a16:creationId xmlns:a16="http://schemas.microsoft.com/office/drawing/2014/main" id="{7D861FE4-64F9-35A3-6145-ABF2334FD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084" y="3317226"/>
                <a:ext cx="2736395" cy="123112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F14DD7F-72DB-E472-1CBB-E434F7AF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9207"/>
            <a:ext cx="7704000" cy="572700"/>
          </a:xfrm>
        </p:spPr>
        <p:txBody>
          <a:bodyPr/>
          <a:lstStyle/>
          <a:p>
            <a:r>
              <a:rPr lang="en-US" u="sng" dirty="0">
                <a:latin typeface="Cooper Black" panose="0208090404030B020404" pitchFamily="18" charset="0"/>
              </a:rPr>
              <a:t>TOOLS AND TECHNNIQUES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AF44C2D-B28C-6999-3717-99A9DBA7500C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416372" y="1050105"/>
            <a:ext cx="5639833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Tools Used:-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400" b="1" dirty="0">
                <a:solidFill>
                  <a:schemeClr val="tx1"/>
                </a:solidFill>
                <a:latin typeface="Georgia" panose="02040502050405020303" pitchFamily="18" charset="0"/>
              </a:rPr>
              <a:t>HTML →  </a:t>
            </a:r>
            <a:r>
              <a:rPr lang="en-US" altLang="en-US" sz="1400" i="1" dirty="0">
                <a:solidFill>
                  <a:schemeClr val="tx1"/>
                </a:solidFill>
                <a:latin typeface="Georgia" panose="02040502050405020303" pitchFamily="18" charset="0"/>
              </a:rPr>
              <a:t>for webpage structure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400" b="1" dirty="0">
                <a:solidFill>
                  <a:schemeClr val="tx1"/>
                </a:solidFill>
                <a:latin typeface="Georgia" panose="02040502050405020303" pitchFamily="18" charset="0"/>
              </a:rPr>
              <a:t>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SS 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styling and layout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JavaScript 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adding interactivity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VS Code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writing code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itHub 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hosting &amp; sharing</a:t>
            </a: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ools">
                <a:extLst>
                  <a:ext uri="{FF2B5EF4-FFF2-40B4-BE49-F238E27FC236}">
                    <a16:creationId xmlns:a16="http://schemas.microsoft.com/office/drawing/2014/main" id="{1B4ACC84-88D8-433C-EF25-3892A1EDF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734986"/>
                  </p:ext>
                </p:extLst>
              </p:nvPr>
            </p:nvGraphicFramePr>
            <p:xfrm>
              <a:off x="2903401" y="3180836"/>
              <a:ext cx="2666879" cy="16651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66879" cy="1665156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453694" ay="1520630" az="1951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62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ools">
                <a:extLst>
                  <a:ext uri="{FF2B5EF4-FFF2-40B4-BE49-F238E27FC236}">
                    <a16:creationId xmlns:a16="http://schemas.microsoft.com/office/drawing/2014/main" id="{1B4ACC84-88D8-433C-EF25-3892A1EDF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3401" y="3180836"/>
                <a:ext cx="2666879" cy="166515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5296EB-3015-3EDE-2C71-724CCE16C9DD}"/>
              </a:ext>
            </a:extLst>
          </p:cNvPr>
          <p:cNvSpPr txBox="1"/>
          <p:nvPr/>
        </p:nvSpPr>
        <p:spPr>
          <a:xfrm>
            <a:off x="4150131" y="1050105"/>
            <a:ext cx="6184024" cy="199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Techniques Used:-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Responsive Design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adjusts for mobile &amp; desktop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Grid &amp; Flexbox 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clean and organized layouts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Event Handling 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buttons, menus, image pop-ups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Transitions &amp; Effects →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smooth animations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Form Design 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simple contact form for users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3"/>
          <p:cNvSpPr txBox="1">
            <a:spLocks noGrp="1"/>
          </p:cNvSpPr>
          <p:nvPr>
            <p:ph type="title"/>
          </p:nvPr>
        </p:nvSpPr>
        <p:spPr>
          <a:xfrm>
            <a:off x="720000" y="4940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PORTFOLIO DESING AND LAYOUT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2137" name="Google Shape;2137;p73"/>
          <p:cNvSpPr txBox="1">
            <a:spLocks noGrp="1"/>
          </p:cNvSpPr>
          <p:nvPr>
            <p:ph type="subTitle" idx="1"/>
          </p:nvPr>
        </p:nvSpPr>
        <p:spPr>
          <a:xfrm>
            <a:off x="871617" y="1066711"/>
            <a:ext cx="5641693" cy="2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u="sng" dirty="0">
                <a:latin typeface="Georgia" panose="02040502050405020303" pitchFamily="18" charset="0"/>
              </a:rPr>
              <a:t>Sections included:</a:t>
            </a:r>
            <a:endParaRPr lang="en-US" sz="1600" dirty="0">
              <a:latin typeface="Georgia" panose="02040502050405020303" pitchFamily="18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Hero Section →  Introduction &amp; profile picture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Home /  About Me → Short bio and career goals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Skills  →  Technical skills with icons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Projects →  Showcase of work with previews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Contact →  Contact form &amp; social links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Footer → Copyright &amp; credits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Responsive Layout (Mobile + Desktop View)</a:t>
            </a:r>
            <a:endParaRPr sz="1600" dirty="0">
              <a:latin typeface="Georgia" panose="02040502050405020303" pitchFamily="18" charset="0"/>
            </a:endParaRP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74765EAA-4B75-04AE-FB26-842C62E4ADBB}"/>
              </a:ext>
            </a:extLst>
          </p:cNvPr>
          <p:cNvGrpSpPr/>
          <p:nvPr/>
        </p:nvGrpSpPr>
        <p:grpSpPr>
          <a:xfrm>
            <a:off x="5925950" y="1268141"/>
            <a:ext cx="2246500" cy="2465140"/>
            <a:chOff x="8658225" y="2647950"/>
            <a:chExt cx="3533775" cy="381000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D63E76B0-9555-1EBB-2624-626191A26DC4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55E1CB2F-4FF1-245E-9479-C340EEFDCB3C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59DA6E50-1A50-C521-AA77-71ADFA6369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1821725" y="177982"/>
            <a:ext cx="6101255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ooper Black" panose="0208090404030B020404" pitchFamily="18" charset="0"/>
              </a:rPr>
              <a:t>FEATURES AND FUNCTIONALITIES</a:t>
            </a:r>
            <a:endParaRPr sz="2400" u="sng" dirty="0">
              <a:latin typeface="Cooper Black" panose="0208090404030B020404" pitchFamily="18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1B901F5-F5BB-BDC1-DC49-3B0295362B7C}"/>
              </a:ext>
            </a:extLst>
          </p:cNvPr>
          <p:cNvSpPr>
            <a:spLocks noGrp="1" noChangeArrowheads="1"/>
          </p:cNvSpPr>
          <p:nvPr>
            <p:ph type="title" idx="2"/>
          </p:nvPr>
        </p:nvSpPr>
        <p:spPr bwMode="auto">
          <a:xfrm>
            <a:off x="666150" y="1572169"/>
            <a:ext cx="5407249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Navigation bar with smooth scrolling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Project showcase with images/details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Interactive elements (hover effects, animations)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Contact form with validation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Responsive design for all devices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ead With Gears">
                <a:extLst>
                  <a:ext uri="{FF2B5EF4-FFF2-40B4-BE49-F238E27FC236}">
                    <a16:creationId xmlns:a16="http://schemas.microsoft.com/office/drawing/2014/main" id="{490C15A2-7400-58A5-6A72-5775275B73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25086454"/>
                  </p:ext>
                </p:extLst>
              </p:nvPr>
            </p:nvGraphicFramePr>
            <p:xfrm>
              <a:off x="5954336" y="1590425"/>
              <a:ext cx="2345338" cy="19142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45338" cy="1914287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4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ead With Gears">
                <a:extLst>
                  <a:ext uri="{FF2B5EF4-FFF2-40B4-BE49-F238E27FC236}">
                    <a16:creationId xmlns:a16="http://schemas.microsoft.com/office/drawing/2014/main" id="{490C15A2-7400-58A5-6A72-5775275B73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336" y="1590425"/>
                <a:ext cx="2345338" cy="191428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625</Words>
  <Application>Microsoft Office PowerPoint</Application>
  <PresentationFormat>On-screen Show (16:9)</PresentationFormat>
  <Paragraphs>91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Poppins</vt:lpstr>
      <vt:lpstr>Poppins Black</vt:lpstr>
      <vt:lpstr>Poppins ExtraBold</vt:lpstr>
      <vt:lpstr>Arial</vt:lpstr>
      <vt:lpstr>Cooper Black</vt:lpstr>
      <vt:lpstr>Wingdings</vt:lpstr>
      <vt:lpstr>Georgia</vt:lpstr>
      <vt:lpstr>Algerian</vt:lpstr>
      <vt:lpstr>Barlow</vt:lpstr>
      <vt:lpstr>Corbel</vt:lpstr>
      <vt:lpstr>High Tower Text</vt:lpstr>
      <vt:lpstr>Agency FB</vt:lpstr>
      <vt:lpstr>Nunito Light</vt:lpstr>
      <vt:lpstr>Data Analytics Strategy Toolkit by Slidesgo</vt:lpstr>
      <vt:lpstr>Digital Portfolio</vt:lpstr>
      <vt:lpstr>INTERACTIVE PORTFOLIO  USING FRONT-END DEVELOPMENT</vt:lpstr>
      <vt:lpstr>AGENDA</vt:lpstr>
      <vt:lpstr>PROBLEM STATEMENT</vt:lpstr>
      <vt:lpstr>PROJECT OVERVIEW</vt:lpstr>
      <vt:lpstr>WHO ARE THE END USERS?</vt:lpstr>
      <vt:lpstr>TOOLS AND TECHNNIQUES</vt:lpstr>
      <vt:lpstr>PORTFOLIO DESING AND LAYOUT</vt:lpstr>
      <vt:lpstr>FEATURES AND FUNCTIONALITIES</vt:lpstr>
      <vt:lpstr>RESULTS AND SCREENSHOTS</vt:lpstr>
      <vt:lpstr>RESULTS AND SCREENSHOTS</vt:lpstr>
      <vt:lpstr>PROGRAM CODE</vt:lpstr>
      <vt:lpstr>PROGRAM CODE</vt:lpstr>
      <vt:lpstr>CONCLUSION </vt:lpstr>
      <vt:lpstr>GITHUB REPOSITORY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SAHIL JAIN</cp:lastModifiedBy>
  <cp:revision>74</cp:revision>
  <dcterms:modified xsi:type="dcterms:W3CDTF">2025-08-31T14:41:32Z</dcterms:modified>
</cp:coreProperties>
</file>